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57" r:id="rId4"/>
    <p:sldId id="258" r:id="rId5"/>
    <p:sldId id="266" r:id="rId6"/>
    <p:sldId id="267" r:id="rId7"/>
    <p:sldId id="260" r:id="rId8"/>
    <p:sldId id="261" r:id="rId9"/>
    <p:sldId id="268" r:id="rId10"/>
    <p:sldId id="269" r:id="rId11"/>
    <p:sldId id="270" r:id="rId12"/>
    <p:sldId id="271" r:id="rId13"/>
    <p:sldId id="272" r:id="rId14"/>
    <p:sldId id="265"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65786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4105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400069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39261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100796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801BE59-21B9-45D7-92D6-F0E82A3044E6}"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57147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801BE59-21B9-45D7-92D6-F0E82A3044E6}" type="datetimeFigureOut">
              <a:rPr lang="ru-RU" smtClean="0"/>
              <a:t>24.01.2023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96239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801BE59-21B9-45D7-92D6-F0E82A3044E6}" type="datetimeFigureOut">
              <a:rPr lang="ru-RU" smtClean="0"/>
              <a:t>24.01.2023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52442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801BE59-21B9-45D7-92D6-F0E82A3044E6}" type="datetimeFigureOut">
              <a:rPr lang="ru-RU" smtClean="0"/>
              <a:t>24.01.2023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33733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01BE59-21B9-45D7-92D6-F0E82A3044E6}"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103335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01BE59-21B9-45D7-92D6-F0E82A3044E6}" type="datetimeFigureOut">
              <a:rPr lang="ru-RU" smtClean="0"/>
              <a:t>24.01.2023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355096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1BE59-21B9-45D7-92D6-F0E82A3044E6}" type="datetimeFigureOut">
              <a:rPr lang="ru-RU" smtClean="0"/>
              <a:t>24.01.2023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E2B1D-071F-40F7-A8DC-2E57239284A4}" type="slidenum">
              <a:rPr lang="ru-RU" smtClean="0"/>
              <a:t>‹#›</a:t>
            </a:fld>
            <a:endParaRPr lang="ru-RU"/>
          </a:p>
        </p:txBody>
      </p:sp>
    </p:spTree>
    <p:extLst>
      <p:ext uri="{BB962C8B-B14F-4D97-AF65-F5344CB8AC3E}">
        <p14:creationId xmlns:p14="http://schemas.microsoft.com/office/powerpoint/2010/main" val="27805402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cs typeface="Aharoni" pitchFamily="2" charset="-79"/>
              </a:rPr>
              <a:t>Introduction into Theory of Phonetics</a:t>
            </a:r>
            <a:endParaRPr lang="ru-RU" dirty="0">
              <a:cs typeface="Aharoni" pitchFamily="2" charset="-79"/>
            </a:endParaRPr>
          </a:p>
        </p:txBody>
      </p:sp>
      <p:sp>
        <p:nvSpPr>
          <p:cNvPr id="3" name="Подзаголовок 2"/>
          <p:cNvSpPr>
            <a:spLocks noGrp="1"/>
          </p:cNvSpPr>
          <p:nvPr>
            <p:ph type="subTitle" idx="1"/>
          </p:nvPr>
        </p:nvSpPr>
        <p:spPr/>
        <p:txBody>
          <a:bodyPr/>
          <a:lstStyle/>
          <a:p>
            <a:r>
              <a:rPr lang="en-US" b="1" dirty="0" smtClean="0">
                <a:solidFill>
                  <a:schemeClr val="tx1"/>
                </a:solidFill>
              </a:rPr>
              <a:t>LECTURE I</a:t>
            </a:r>
            <a:endParaRPr lang="ru-RU" b="1" dirty="0">
              <a:solidFill>
                <a:schemeClr val="tx1"/>
              </a:solidFill>
            </a:endParaRPr>
          </a:p>
        </p:txBody>
      </p:sp>
    </p:spTree>
    <p:extLst>
      <p:ext uri="{BB962C8B-B14F-4D97-AF65-F5344CB8AC3E}">
        <p14:creationId xmlns:p14="http://schemas.microsoft.com/office/powerpoint/2010/main" val="3833556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Autofit/>
          </a:bodyPr>
          <a:lstStyle/>
          <a:p>
            <a:pPr algn="just"/>
            <a:r>
              <a:rPr lang="en-US" sz="2800" u="sng" dirty="0">
                <a:latin typeface="Times New Roman" panose="02020603050405020304" pitchFamily="18" charset="0"/>
                <a:cs typeface="Times New Roman" panose="02020603050405020304" pitchFamily="18" charset="0"/>
              </a:rPr>
              <a:t>The auditory (sound-perception) aspect</a:t>
            </a:r>
            <a:r>
              <a:rPr lang="en-US" sz="2800" dirty="0">
                <a:latin typeface="Times New Roman" panose="02020603050405020304" pitchFamily="18" charset="0"/>
                <a:cs typeface="Times New Roman" panose="02020603050405020304" pitchFamily="18" charset="0"/>
              </a:rPr>
              <a:t>, on the one hand, is a physiological mechanism.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human ear transforms mechanical vibrations of the air into nervous and transmits them to brain. The listener hears the acoustic features of the fundamental frequency, formant frequency, intensity and duration in terms of perceptible categories of pitch, quality, loudness and length.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Phonetic </a:t>
            </a:r>
            <a:r>
              <a:rPr lang="en-US" sz="2800" dirty="0">
                <a:latin typeface="Times New Roman" panose="02020603050405020304" pitchFamily="18" charset="0"/>
                <a:cs typeface="Times New Roman" panose="02020603050405020304" pitchFamily="18" charset="0"/>
              </a:rPr>
              <a:t>similarity, not phonetic identity, is the criterion with which we operate in the linguistic analysis.</a:t>
            </a:r>
            <a:endParaRPr lang="ru-RU" sz="2800" dirty="0">
              <a:latin typeface="Times New Roman" panose="02020603050405020304" pitchFamily="18" charset="0"/>
              <a:cs typeface="Times New Roman" panose="02020603050405020304" pitchFamily="18" charset="0"/>
            </a:endParaRPr>
          </a:p>
          <a:p>
            <a:pPr algn="just"/>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738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en-US" u="sng" dirty="0"/>
              <a:t>Functional aspect</a:t>
            </a:r>
            <a:r>
              <a:rPr lang="en-US" dirty="0"/>
              <a:t>. </a:t>
            </a:r>
            <a:endParaRPr lang="en-US" dirty="0" smtClean="0"/>
          </a:p>
          <a:p>
            <a:pPr marL="0" indent="0" algn="just">
              <a:buNone/>
            </a:pPr>
            <a:endParaRPr lang="en-US" dirty="0" smtClean="0"/>
          </a:p>
          <a:p>
            <a:pPr marL="0" indent="0" algn="just">
              <a:buNone/>
            </a:pPr>
            <a:r>
              <a:rPr lang="en-US" dirty="0" smtClean="0"/>
              <a:t>Phonemes</a:t>
            </a:r>
            <a:r>
              <a:rPr lang="en-US" dirty="0"/>
              <a:t>, syllables, stress, and intonation are linguistic phenomena. They constitute meaningful units (morphemes, words, word-forms, utterances). Sounds of speech perform different linguistic functions.</a:t>
            </a:r>
            <a:endParaRPr lang="ru-RU" dirty="0"/>
          </a:p>
          <a:p>
            <a:pPr algn="just"/>
            <a:endParaRPr lang="ru-RU" dirty="0"/>
          </a:p>
        </p:txBody>
      </p:sp>
    </p:spTree>
    <p:extLst>
      <p:ext uri="{BB962C8B-B14F-4D97-AF65-F5344CB8AC3E}">
        <p14:creationId xmlns:p14="http://schemas.microsoft.com/office/powerpoint/2010/main" val="1949471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189486430"/>
              </p:ext>
            </p:extLst>
          </p:nvPr>
        </p:nvGraphicFramePr>
        <p:xfrm>
          <a:off x="683568" y="764705"/>
          <a:ext cx="7704856" cy="5648057"/>
        </p:xfrm>
        <a:graphic>
          <a:graphicData uri="http://schemas.openxmlformats.org/drawingml/2006/table">
            <a:tbl>
              <a:tblPr>
                <a:tableStyleId>{5C22544A-7EE6-4342-B048-85BDC9FD1C3A}</a:tableStyleId>
              </a:tblPr>
              <a:tblGrid>
                <a:gridCol w="2853176"/>
                <a:gridCol w="1561157"/>
                <a:gridCol w="1606814"/>
                <a:gridCol w="1683709"/>
              </a:tblGrid>
              <a:tr h="986985">
                <a:tc>
                  <a:txBody>
                    <a:bodyPr/>
                    <a:lstStyle/>
                    <a:p>
                      <a:pPr marL="226695" algn="ctr">
                        <a:lnSpc>
                          <a:spcPct val="150000"/>
                        </a:lnSpc>
                        <a:spcAft>
                          <a:spcPts val="0"/>
                        </a:spcAft>
                      </a:pPr>
                      <a:r>
                        <a:rPr lang="en-US" sz="1800" b="1" dirty="0" smtClean="0">
                          <a:effectLst/>
                          <a:latin typeface="Times New Roman" panose="02020603050405020304" pitchFamily="18" charset="0"/>
                          <a:cs typeface="Times New Roman" panose="02020603050405020304" pitchFamily="18" charset="0"/>
                        </a:rPr>
                        <a:t>Articulatory </a:t>
                      </a:r>
                      <a:r>
                        <a:rPr lang="en-US" sz="1800" b="1" dirty="0">
                          <a:effectLst/>
                          <a:latin typeface="Times New Roman" panose="02020603050405020304" pitchFamily="18" charset="0"/>
                          <a:cs typeface="Times New Roman" panose="02020603050405020304" pitchFamily="18" charset="0"/>
                        </a:rPr>
                        <a:t>characteristics</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dirty="0" smtClean="0">
                          <a:effectLst/>
                          <a:latin typeface="Times New Roman" panose="02020603050405020304" pitchFamily="18" charset="0"/>
                          <a:cs typeface="Times New Roman" panose="02020603050405020304" pitchFamily="18" charset="0"/>
                        </a:rPr>
                        <a:t>Acoustic </a:t>
                      </a:r>
                      <a:r>
                        <a:rPr lang="en-US" sz="1800" b="1" dirty="0">
                          <a:effectLst/>
                          <a:latin typeface="Times New Roman" panose="02020603050405020304" pitchFamily="18" charset="0"/>
                          <a:cs typeface="Times New Roman" panose="02020603050405020304" pitchFamily="18" charset="0"/>
                        </a:rPr>
                        <a:t>properties</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dirty="0" smtClean="0">
                          <a:effectLst/>
                          <a:latin typeface="Times New Roman" panose="02020603050405020304" pitchFamily="18" charset="0"/>
                          <a:cs typeface="Times New Roman" panose="02020603050405020304" pitchFamily="18" charset="0"/>
                        </a:rPr>
                        <a:t>Auditory(perceptible</a:t>
                      </a:r>
                      <a:r>
                        <a:rPr lang="en-US" sz="1800" b="1" dirty="0">
                          <a:effectLst/>
                          <a:latin typeface="Times New Roman" panose="02020603050405020304" pitchFamily="18" charset="0"/>
                          <a:cs typeface="Times New Roman" panose="02020603050405020304" pitchFamily="18" charset="0"/>
                        </a:rPr>
                        <a:t>) qualities</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dirty="0" smtClean="0">
                          <a:effectLst/>
                          <a:latin typeface="Times New Roman" panose="02020603050405020304" pitchFamily="18" charset="0"/>
                          <a:cs typeface="Times New Roman" panose="02020603050405020304" pitchFamily="18" charset="0"/>
                        </a:rPr>
                        <a:t>Linguistic </a:t>
                      </a:r>
                      <a:r>
                        <a:rPr lang="en-US" sz="1800" b="1" dirty="0">
                          <a:effectLst/>
                          <a:latin typeface="Times New Roman" panose="02020603050405020304" pitchFamily="18" charset="0"/>
                          <a:cs typeface="Times New Roman" panose="02020603050405020304" pitchFamily="18" charset="0"/>
                        </a:rPr>
                        <a:t>phenomena</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86985">
                <a:tc>
                  <a:txBody>
                    <a:bodyPr/>
                    <a:lstStyle/>
                    <a:p>
                      <a:pPr marL="226695"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vibration of the vocal cords</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fundamental frequency</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Melody</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pitch</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86985">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different positions and movements of speech organs</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formant frequency</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quality (timbre)</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phoneme</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86985">
                <a:tc>
                  <a:txBody>
                    <a:bodyPr/>
                    <a:lstStyle/>
                    <a:p>
                      <a:pPr marL="226695" algn="ctr">
                        <a:lnSpc>
                          <a:spcPct val="150000"/>
                        </a:lnSpc>
                        <a:spcAft>
                          <a:spcPts val="0"/>
                        </a:spcAft>
                      </a:pPr>
                      <a:r>
                        <a:rPr lang="en-US" sz="1800" b="0">
                          <a:effectLst/>
                          <a:latin typeface="Times New Roman" panose="02020603050405020304" pitchFamily="18" charset="0"/>
                          <a:cs typeface="Times New Roman" panose="02020603050405020304" pitchFamily="18" charset="0"/>
                        </a:rPr>
                        <a:t>the amplitude of vibrations</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0">
                          <a:effectLst/>
                          <a:latin typeface="Times New Roman" panose="02020603050405020304" pitchFamily="18" charset="0"/>
                          <a:cs typeface="Times New Roman" panose="02020603050405020304" pitchFamily="18" charset="0"/>
                        </a:rPr>
                        <a:t>Intensity</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loudness</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stress</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86985">
                <a:tc>
                  <a:txBody>
                    <a:bodyPr/>
                    <a:lstStyle/>
                    <a:p>
                      <a:pPr marL="226695" algn="ctr">
                        <a:lnSpc>
                          <a:spcPct val="150000"/>
                        </a:lnSpc>
                        <a:spcAft>
                          <a:spcPts val="0"/>
                        </a:spcAft>
                      </a:pPr>
                      <a:r>
                        <a:rPr lang="en-US" sz="1800" b="0">
                          <a:effectLst/>
                          <a:latin typeface="Times New Roman" panose="02020603050405020304" pitchFamily="18" charset="0"/>
                          <a:cs typeface="Times New Roman" panose="02020603050405020304" pitchFamily="18" charset="0"/>
                        </a:rPr>
                        <a:t>the quantity of time during which the sound is pronounced</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Duration</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0">
                          <a:effectLst/>
                          <a:latin typeface="Times New Roman" panose="02020603050405020304" pitchFamily="18" charset="0"/>
                          <a:cs typeface="Times New Roman" panose="02020603050405020304" pitchFamily="18" charset="0"/>
                        </a:rPr>
                        <a:t>Length</a:t>
                      </a:r>
                      <a:endParaRPr lang="ru-RU" sz="1800" b="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0" dirty="0">
                          <a:effectLst/>
                          <a:latin typeface="Times New Roman" panose="02020603050405020304" pitchFamily="18" charset="0"/>
                          <a:cs typeface="Times New Roman" panose="02020603050405020304" pitchFamily="18" charset="0"/>
                        </a:rPr>
                        <a:t>tempo, rhythm, pauses</a:t>
                      </a:r>
                      <a:endParaRPr lang="ru-RU" sz="1800" b="0"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465677">
                <a:tc>
                  <a:txBody>
                    <a:bodyPr/>
                    <a:lstStyle/>
                    <a:p>
                      <a:pPr marL="226695" indent="450215" algn="ctr">
                        <a:lnSpc>
                          <a:spcPct val="150000"/>
                        </a:lnSpc>
                        <a:spcAft>
                          <a:spcPts val="0"/>
                        </a:spcAft>
                      </a:pPr>
                      <a:r>
                        <a:rPr lang="ru-RU" sz="1800" b="1">
                          <a:effectLst/>
                          <a:latin typeface="Times New Roman" panose="02020603050405020304" pitchFamily="18" charset="0"/>
                          <a:cs typeface="Times New Roman" panose="02020603050405020304" pitchFamily="18" charset="0"/>
                        </a:rPr>
                        <a:t> </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ru-RU" sz="1800" b="1">
                          <a:effectLst/>
                          <a:latin typeface="Times New Roman" panose="02020603050405020304" pitchFamily="18" charset="0"/>
                          <a:cs typeface="Times New Roman" panose="02020603050405020304" pitchFamily="18" charset="0"/>
                        </a:rPr>
                        <a:t> </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ru-RU" sz="1800" b="1">
                          <a:effectLst/>
                          <a:latin typeface="Times New Roman" panose="02020603050405020304" pitchFamily="18" charset="0"/>
                          <a:cs typeface="Times New Roman" panose="02020603050405020304" pitchFamily="18" charset="0"/>
                        </a:rPr>
                        <a:t> </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ru-RU" sz="1800" b="1" dirty="0">
                          <a:effectLst/>
                          <a:latin typeface="Times New Roman" panose="02020603050405020304" pitchFamily="18" charset="0"/>
                          <a:cs typeface="Times New Roman" panose="02020603050405020304" pitchFamily="18" charset="0"/>
                        </a:rPr>
                        <a:t> </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bl>
          </a:graphicData>
        </a:graphic>
      </p:graphicFrame>
    </p:spTree>
    <p:extLst>
      <p:ext uri="{BB962C8B-B14F-4D97-AF65-F5344CB8AC3E}">
        <p14:creationId xmlns:p14="http://schemas.microsoft.com/office/powerpoint/2010/main" val="1861624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Branches of phonetics</a:t>
            </a:r>
            <a:endParaRPr lang="ru-RU" dirty="0"/>
          </a:p>
        </p:txBody>
      </p:sp>
      <p:sp>
        <p:nvSpPr>
          <p:cNvPr id="3" name="Объект 2"/>
          <p:cNvSpPr>
            <a:spLocks noGrp="1"/>
          </p:cNvSpPr>
          <p:nvPr>
            <p:ph idx="1"/>
          </p:nvPr>
        </p:nvSpPr>
        <p:spPr>
          <a:xfrm>
            <a:off x="395536" y="1268760"/>
            <a:ext cx="8291264" cy="4857403"/>
          </a:xfrm>
        </p:spPr>
        <p:txBody>
          <a:bodyPr>
            <a:normAutofit fontScale="77500" lnSpcReduction="20000"/>
          </a:bodyPr>
          <a:lstStyle/>
          <a:p>
            <a:pPr marL="0" indent="0">
              <a:buNone/>
            </a:pPr>
            <a:r>
              <a:rPr lang="en-US" b="1" dirty="0" smtClean="0"/>
              <a:t>Articulatory </a:t>
            </a:r>
            <a:r>
              <a:rPr lang="en-US" b="1" dirty="0"/>
              <a:t>phonetics</a:t>
            </a:r>
            <a:r>
              <a:rPr lang="en-US" dirty="0"/>
              <a:t> (speech production) – study of organs of speech, how they move to </a:t>
            </a:r>
            <a:r>
              <a:rPr lang="en-US" dirty="0" smtClean="0"/>
              <a:t>make </a:t>
            </a:r>
            <a:r>
              <a:rPr lang="en-US" dirty="0"/>
              <a:t>speech </a:t>
            </a:r>
            <a:r>
              <a:rPr lang="en-US" dirty="0" smtClean="0"/>
              <a:t>sounds.</a:t>
            </a:r>
            <a:endParaRPr lang="en-US" dirty="0"/>
          </a:p>
          <a:p>
            <a:pPr marL="0" indent="0" algn="just">
              <a:buNone/>
            </a:pPr>
            <a:endParaRPr lang="en-US" b="1" dirty="0" smtClean="0"/>
          </a:p>
          <a:p>
            <a:pPr marL="0" indent="0">
              <a:buNone/>
            </a:pPr>
            <a:r>
              <a:rPr lang="en-US" b="1" dirty="0"/>
              <a:t>Acoustic phonetics</a:t>
            </a:r>
            <a:r>
              <a:rPr lang="en-US" dirty="0"/>
              <a:t> (speech transmission) – study of sound waves, properties and </a:t>
            </a:r>
            <a:r>
              <a:rPr lang="en-US" dirty="0" smtClean="0"/>
              <a:t>transmission.</a:t>
            </a:r>
            <a:endParaRPr lang="en-US" dirty="0"/>
          </a:p>
          <a:p>
            <a:pPr marL="0" indent="0">
              <a:buNone/>
            </a:pPr>
            <a:endParaRPr lang="en-US" dirty="0" smtClean="0"/>
          </a:p>
          <a:p>
            <a:pPr marL="0" indent="0">
              <a:buNone/>
            </a:pPr>
            <a:r>
              <a:rPr lang="en-US" b="1" dirty="0" smtClean="0"/>
              <a:t>Auditory </a:t>
            </a:r>
            <a:r>
              <a:rPr lang="en-US" b="1" dirty="0"/>
              <a:t>phonetics</a:t>
            </a:r>
            <a:r>
              <a:rPr lang="en-US" dirty="0"/>
              <a:t> (speech perception) – study of how speech sounds are decoded by ear </a:t>
            </a:r>
            <a:r>
              <a:rPr lang="en-US" dirty="0" smtClean="0"/>
              <a:t>and brain, (</a:t>
            </a:r>
            <a:r>
              <a:rPr lang="en-US" dirty="0" smtClean="0"/>
              <a:t>the </a:t>
            </a:r>
            <a:r>
              <a:rPr lang="en-US" dirty="0"/>
              <a:t>way people perceive speech </a:t>
            </a:r>
            <a:r>
              <a:rPr lang="en-US" dirty="0" smtClean="0"/>
              <a:t>sounds). </a:t>
            </a:r>
            <a:endParaRPr lang="en-US" dirty="0" smtClean="0"/>
          </a:p>
          <a:p>
            <a:pPr marL="0" indent="0" algn="just">
              <a:buNone/>
            </a:pPr>
            <a:endParaRPr lang="en-US" dirty="0" smtClean="0"/>
          </a:p>
          <a:p>
            <a:pPr marL="0" indent="0" algn="just">
              <a:buNone/>
            </a:pPr>
            <a:r>
              <a:rPr lang="en-US" dirty="0" smtClean="0"/>
              <a:t>The </a:t>
            </a:r>
            <a:r>
              <a:rPr lang="en-US" dirty="0"/>
              <a:t>branch of phonetics concerned with the study of the functional (linguistic) aspect of speech sounds is called </a:t>
            </a:r>
            <a:r>
              <a:rPr lang="en-US" b="1" dirty="0"/>
              <a:t>phonology. </a:t>
            </a:r>
            <a:endParaRPr lang="ru-RU" b="1" dirty="0"/>
          </a:p>
        </p:txBody>
      </p:sp>
    </p:spTree>
    <p:extLst>
      <p:ext uri="{BB962C8B-B14F-4D97-AF65-F5344CB8AC3E}">
        <p14:creationId xmlns:p14="http://schemas.microsoft.com/office/powerpoint/2010/main" val="3444467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Another subdivision of phonetics: </a:t>
            </a:r>
            <a:endParaRPr lang="ru-RU" dirty="0"/>
          </a:p>
        </p:txBody>
      </p:sp>
      <p:sp>
        <p:nvSpPr>
          <p:cNvPr id="3" name="Объект 2"/>
          <p:cNvSpPr>
            <a:spLocks noGrp="1"/>
          </p:cNvSpPr>
          <p:nvPr>
            <p:ph idx="1"/>
          </p:nvPr>
        </p:nvSpPr>
        <p:spPr/>
        <p:txBody>
          <a:bodyPr>
            <a:normAutofit fontScale="85000" lnSpcReduction="20000"/>
          </a:bodyPr>
          <a:lstStyle/>
          <a:p>
            <a:pPr marL="0" indent="0" algn="just">
              <a:buNone/>
            </a:pPr>
            <a:r>
              <a:rPr lang="en-US" b="1" dirty="0">
                <a:latin typeface="Times New Roman" panose="02020603050405020304" pitchFamily="18" charset="0"/>
                <a:cs typeface="Times New Roman" panose="02020603050405020304" pitchFamily="18" charset="0"/>
              </a:rPr>
              <a:t>General phonetics</a:t>
            </a:r>
            <a:r>
              <a:rPr lang="en-US" dirty="0">
                <a:latin typeface="Times New Roman" panose="02020603050405020304" pitchFamily="18" charset="0"/>
                <a:cs typeface="Times New Roman" panose="02020603050405020304" pitchFamily="18" charset="0"/>
              </a:rPr>
              <a:t> studies all the sound-producing possibilities of the human speech apparatus and the ways they are used for purpose of communication.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Historical </a:t>
            </a:r>
            <a:r>
              <a:rPr lang="en-US" b="1" dirty="0">
                <a:latin typeface="Times New Roman" panose="02020603050405020304" pitchFamily="18" charset="0"/>
                <a:cs typeface="Times New Roman" panose="02020603050405020304" pitchFamily="18" charset="0"/>
              </a:rPr>
              <a:t>phonetics </a:t>
            </a:r>
            <a:r>
              <a:rPr lang="en-US" dirty="0" smtClean="0">
                <a:latin typeface="Times New Roman" panose="02020603050405020304" pitchFamily="18" charset="0"/>
                <a:cs typeface="Times New Roman" panose="02020603050405020304" pitchFamily="18" charset="0"/>
              </a:rPr>
              <a:t>aims </a:t>
            </a:r>
            <a:r>
              <a:rPr lang="en-US" dirty="0">
                <a:latin typeface="Times New Roman" panose="02020603050405020304" pitchFamily="18" charset="0"/>
                <a:cs typeface="Times New Roman" panose="02020603050405020304" pitchFamily="18" charset="0"/>
              </a:rPr>
              <a:t>to trace and establish the successive changes in the phonetic system of a given language (or a language family) at different stages of its development. Historical phonetics is a part of the history of language</a:t>
            </a:r>
            <a:r>
              <a:rPr lang="en-US" dirty="0" smtClean="0">
                <a:latin typeface="Times New Roman" panose="02020603050405020304" pitchFamily="18" charset="0"/>
                <a:cs typeface="Times New Roman" panose="02020603050405020304" pitchFamily="18" charset="0"/>
              </a:rPr>
              <a:t>.</a:t>
            </a:r>
          </a:p>
          <a:p>
            <a:pPr marL="0" indent="0" algn="just">
              <a:buNone/>
            </a:pPr>
            <a:r>
              <a:rPr lang="en-US" b="1" dirty="0" smtClean="0">
                <a:latin typeface="Times New Roman" panose="02020603050405020304" pitchFamily="18" charset="0"/>
                <a:cs typeface="Times New Roman" panose="02020603050405020304" pitchFamily="18" charset="0"/>
              </a:rPr>
              <a:t>Comparative </a:t>
            </a:r>
            <a:r>
              <a:rPr lang="en-US" b="1" dirty="0">
                <a:latin typeface="Times New Roman" panose="02020603050405020304" pitchFamily="18" charset="0"/>
                <a:cs typeface="Times New Roman" panose="02020603050405020304" pitchFamily="18" charset="0"/>
              </a:rPr>
              <a:t>phonetics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aims to </a:t>
            </a:r>
            <a:r>
              <a:rPr lang="en-US" dirty="0">
                <a:latin typeface="Times New Roman" panose="02020603050405020304" pitchFamily="18" charset="0"/>
                <a:cs typeface="Times New Roman" panose="02020603050405020304" pitchFamily="18" charset="0"/>
              </a:rPr>
              <a:t>study the correlation between the phonetic systems of two or more languages and find out the correspondences between the speech sounds of kindred languages.</a:t>
            </a:r>
            <a:endParaRPr lang="ru-RU"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30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smtClean="0"/>
              <a:t>Outline</a:t>
            </a:r>
            <a:r>
              <a:rPr lang="ru-RU" dirty="0"/>
              <a:t/>
            </a:r>
            <a:br>
              <a:rPr lang="ru-RU" dirty="0"/>
            </a:br>
            <a:endParaRPr lang="ru-RU" dirty="0"/>
          </a:p>
        </p:txBody>
      </p:sp>
      <p:sp>
        <p:nvSpPr>
          <p:cNvPr id="3" name="Объект 2"/>
          <p:cNvSpPr>
            <a:spLocks noGrp="1"/>
          </p:cNvSpPr>
          <p:nvPr>
            <p:ph idx="1"/>
          </p:nvPr>
        </p:nvSpPr>
        <p:spPr/>
        <p:txBody>
          <a:bodyPr/>
          <a:lstStyle/>
          <a:p>
            <a:pPr marL="514350" indent="-514350">
              <a:buAutoNum type="arabicPeriod"/>
            </a:pPr>
            <a:r>
              <a:rPr lang="en-US" dirty="0" smtClean="0"/>
              <a:t>Phonetics </a:t>
            </a:r>
            <a:r>
              <a:rPr lang="en-US" dirty="0"/>
              <a:t>as a branch of </a:t>
            </a:r>
            <a:r>
              <a:rPr lang="en-US" dirty="0" smtClean="0"/>
              <a:t>linguistics</a:t>
            </a:r>
            <a:endParaRPr lang="en-US" dirty="0"/>
          </a:p>
          <a:p>
            <a:pPr marL="514350" indent="-514350">
              <a:buAutoNum type="arabicPeriod"/>
            </a:pPr>
            <a:r>
              <a:rPr lang="en-US" dirty="0" smtClean="0"/>
              <a:t>Aspects </a:t>
            </a:r>
            <a:r>
              <a:rPr lang="en-US" dirty="0"/>
              <a:t>and units of </a:t>
            </a:r>
            <a:r>
              <a:rPr lang="en-US" dirty="0" smtClean="0"/>
              <a:t>phonetics</a:t>
            </a:r>
            <a:endParaRPr lang="en-US" dirty="0"/>
          </a:p>
          <a:p>
            <a:pPr marL="514350" indent="-514350">
              <a:buAutoNum type="arabicPeriod"/>
            </a:pPr>
            <a:r>
              <a:rPr lang="en-US" dirty="0" smtClean="0"/>
              <a:t>Branches </a:t>
            </a:r>
            <a:r>
              <a:rPr lang="en-US" dirty="0"/>
              <a:t>of phonetics</a:t>
            </a:r>
            <a:endParaRPr lang="ru-RU" dirty="0"/>
          </a:p>
          <a:p>
            <a:pPr marL="0" indent="0">
              <a:buNone/>
            </a:pPr>
            <a:endParaRPr lang="ru-RU" dirty="0"/>
          </a:p>
        </p:txBody>
      </p:sp>
    </p:spTree>
    <p:extLst>
      <p:ext uri="{BB962C8B-B14F-4D97-AF65-F5344CB8AC3E}">
        <p14:creationId xmlns:p14="http://schemas.microsoft.com/office/powerpoint/2010/main" val="2212948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SUBJECT- MATTER OF PHONETICS</a:t>
            </a:r>
            <a:endParaRPr lang="ru-RU" dirty="0"/>
          </a:p>
        </p:txBody>
      </p:sp>
      <p:sp>
        <p:nvSpPr>
          <p:cNvPr id="3" name="Объект 2"/>
          <p:cNvSpPr>
            <a:spLocks noGrp="1"/>
          </p:cNvSpPr>
          <p:nvPr>
            <p:ph idx="1"/>
          </p:nvPr>
        </p:nvSpPr>
        <p:spPr/>
        <p:txBody>
          <a:bodyPr>
            <a:normAutofit fontScale="92500" lnSpcReduction="10000"/>
          </a:bodyPr>
          <a:lstStyle/>
          <a:p>
            <a:pPr marL="0" indent="0" algn="just">
              <a:buNone/>
            </a:pPr>
            <a:r>
              <a:rPr lang="en-US" b="1" u="sng" dirty="0" smtClean="0"/>
              <a:t>Phonetics</a:t>
            </a:r>
            <a:r>
              <a:rPr lang="en-US" dirty="0"/>
              <a:t> </a:t>
            </a:r>
            <a:r>
              <a:rPr lang="en-US" dirty="0" smtClean="0"/>
              <a:t>(</a:t>
            </a:r>
            <a:r>
              <a:rPr lang="en-US" dirty="0"/>
              <a:t>Greek </a:t>
            </a:r>
            <a:r>
              <a:rPr lang="en-US" i="1" dirty="0" err="1"/>
              <a:t>phonetikos</a:t>
            </a:r>
            <a:r>
              <a:rPr lang="en-US" dirty="0" smtClean="0"/>
              <a:t>) </a:t>
            </a:r>
            <a:r>
              <a:rPr lang="en-US" dirty="0" smtClean="0"/>
              <a:t>means </a:t>
            </a:r>
            <a:r>
              <a:rPr lang="en-US" i="1" dirty="0" smtClean="0"/>
              <a:t>sound, voice</a:t>
            </a:r>
            <a:r>
              <a:rPr lang="en-US" dirty="0" smtClean="0"/>
              <a:t>;</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Phonetics </a:t>
            </a:r>
            <a:r>
              <a:rPr lang="en-US" dirty="0" smtClean="0">
                <a:latin typeface="Times New Roman" panose="02020603050405020304" pitchFamily="18" charset="0"/>
                <a:cs typeface="Times New Roman" panose="02020603050405020304" pitchFamily="18" charset="0"/>
              </a:rPr>
              <a:t>is a branch of linguistics which studies not only separate </a:t>
            </a:r>
            <a:r>
              <a:rPr lang="en-US" b="1" dirty="0" smtClean="0">
                <a:latin typeface="Times New Roman" panose="02020603050405020304" pitchFamily="18" charset="0"/>
                <a:cs typeface="Times New Roman" panose="02020603050405020304" pitchFamily="18" charset="0"/>
              </a:rPr>
              <a:t>sounds</a:t>
            </a:r>
            <a:r>
              <a:rPr lang="en-US" dirty="0" smtClean="0">
                <a:latin typeface="Times New Roman" panose="02020603050405020304" pitchFamily="18" charset="0"/>
                <a:cs typeface="Times New Roman" panose="02020603050405020304" pitchFamily="18" charset="0"/>
              </a:rPr>
              <a:t> but their </a:t>
            </a:r>
            <a:r>
              <a:rPr lang="en-US" b="1" dirty="0" smtClean="0">
                <a:latin typeface="Times New Roman" panose="02020603050405020304" pitchFamily="18" charset="0"/>
                <a:cs typeface="Times New Roman" panose="02020603050405020304" pitchFamily="18" charset="0"/>
              </a:rPr>
              <a:t>functions</a:t>
            </a:r>
            <a:r>
              <a:rPr lang="en-US" dirty="0" smtClean="0">
                <a:latin typeface="Times New Roman" panose="02020603050405020304" pitchFamily="18" charset="0"/>
                <a:cs typeface="Times New Roman" panose="02020603050405020304" pitchFamily="18" charset="0"/>
              </a:rPr>
              <a:t> as well, the </a:t>
            </a:r>
            <a:r>
              <a:rPr lang="en-US" b="1" dirty="0" smtClean="0">
                <a:latin typeface="Times New Roman" panose="02020603050405020304" pitchFamily="18" charset="0"/>
                <a:cs typeface="Times New Roman" panose="02020603050405020304" pitchFamily="18" charset="0"/>
              </a:rPr>
              <a:t>relation between written and spoken language</a:t>
            </a:r>
            <a:r>
              <a:rPr lang="en-US" dirty="0" smtClean="0">
                <a:latin typeface="Times New Roman" panose="02020603050405020304" pitchFamily="18" charset="0"/>
                <a:cs typeface="Times New Roman" panose="02020603050405020304" pitchFamily="18" charset="0"/>
              </a:rPr>
              <a:t>.</a:t>
            </a:r>
          </a:p>
          <a:p>
            <a:pPr marL="0" indent="0">
              <a:buNone/>
            </a:pPr>
            <a:endParaRPr lang="en-US" b="1" dirty="0" smtClean="0"/>
          </a:p>
          <a:p>
            <a:pPr marL="0" indent="0">
              <a:buNone/>
            </a:pPr>
            <a:r>
              <a:rPr lang="en-US" b="1" dirty="0" smtClean="0"/>
              <a:t>Phonetics</a:t>
            </a:r>
            <a:r>
              <a:rPr lang="en-US" dirty="0" smtClean="0"/>
              <a:t> </a:t>
            </a:r>
            <a:r>
              <a:rPr lang="en-US" dirty="0"/>
              <a:t>is the study of the way humans make, transmit, and receive speech </a:t>
            </a:r>
            <a:r>
              <a:rPr lang="en-US" dirty="0" smtClean="0"/>
              <a:t>sounds.</a:t>
            </a:r>
            <a:endParaRPr lang="ru-RU" dirty="0"/>
          </a:p>
        </p:txBody>
      </p:sp>
    </p:spTree>
    <p:extLst>
      <p:ext uri="{BB962C8B-B14F-4D97-AF65-F5344CB8AC3E}">
        <p14:creationId xmlns:p14="http://schemas.microsoft.com/office/powerpoint/2010/main" val="2001203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5793507"/>
          </a:xfrm>
        </p:spPr>
        <p:txBody>
          <a:bodyPr>
            <a:normAutofit lnSpcReduction="10000"/>
          </a:bodyPr>
          <a:lstStyle/>
          <a:p>
            <a:pPr marL="0" indent="0" algn="just">
              <a:buNone/>
            </a:pPr>
            <a:r>
              <a:rPr lang="en-US" dirty="0">
                <a:latin typeface="Times New Roman" panose="02020603050405020304" pitchFamily="18" charset="0"/>
                <a:cs typeface="Times New Roman" panose="02020603050405020304" pitchFamily="18" charset="0"/>
              </a:rPr>
              <a:t>The phonetician investigates the phonemes and their allophones, the syllabic </a:t>
            </a:r>
            <a:r>
              <a:rPr lang="en-US" dirty="0" smtClean="0">
                <a:latin typeface="Times New Roman" panose="02020603050405020304" pitchFamily="18" charset="0"/>
                <a:cs typeface="Times New Roman" panose="02020603050405020304" pitchFamily="18" charset="0"/>
              </a:rPr>
              <a:t>structure, </a:t>
            </a:r>
            <a:r>
              <a:rPr lang="en-US" dirty="0">
                <a:latin typeface="Times New Roman" panose="02020603050405020304" pitchFamily="18" charset="0"/>
                <a:cs typeface="Times New Roman" panose="02020603050405020304" pitchFamily="18" charset="0"/>
              </a:rPr>
              <a:t>the distribution of stress, and intonation.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Phonetics </a:t>
            </a:r>
            <a:r>
              <a:rPr lang="en-US" sz="3200" dirty="0">
                <a:latin typeface="Times New Roman" panose="02020603050405020304" pitchFamily="18" charset="0"/>
                <a:cs typeface="Times New Roman" panose="02020603050405020304" pitchFamily="18" charset="0"/>
              </a:rPr>
              <a:t>studies the sound system of the language, that is </a:t>
            </a:r>
            <a:r>
              <a:rPr lang="en-US" sz="3200" b="1" i="1" dirty="0">
                <a:latin typeface="Times New Roman" panose="02020603050405020304" pitchFamily="18" charset="0"/>
                <a:cs typeface="Times New Roman" panose="02020603050405020304" pitchFamily="18" charset="0"/>
              </a:rPr>
              <a:t>segmental units </a:t>
            </a:r>
            <a:r>
              <a:rPr lang="en-US" sz="3200" dirty="0">
                <a:latin typeface="Times New Roman" panose="02020603050405020304" pitchFamily="18" charset="0"/>
                <a:cs typeface="Times New Roman" panose="02020603050405020304" pitchFamily="18" charset="0"/>
              </a:rPr>
              <a:t>(phonemes, allophones), </a:t>
            </a:r>
            <a:r>
              <a:rPr lang="en-US" sz="3200" b="1" i="1" dirty="0" err="1">
                <a:latin typeface="Times New Roman" panose="02020603050405020304" pitchFamily="18" charset="0"/>
                <a:cs typeface="Times New Roman" panose="02020603050405020304" pitchFamily="18" charset="0"/>
              </a:rPr>
              <a:t>suprasegmental</a:t>
            </a:r>
            <a:r>
              <a:rPr lang="en-US" sz="3200" b="1" i="1" dirty="0">
                <a:latin typeface="Times New Roman" panose="02020603050405020304" pitchFamily="18" charset="0"/>
                <a:cs typeface="Times New Roman" panose="02020603050405020304" pitchFamily="18" charset="0"/>
              </a:rPr>
              <a:t> units </a:t>
            </a:r>
            <a:r>
              <a:rPr lang="en-US" sz="3200" dirty="0">
                <a:latin typeface="Times New Roman" panose="02020603050405020304" pitchFamily="18" charset="0"/>
                <a:cs typeface="Times New Roman" panose="02020603050405020304" pitchFamily="18" charset="0"/>
              </a:rPr>
              <a:t>(word stress, syllabic structure, rhythmic organization, intonation). </a:t>
            </a:r>
            <a:endParaRPr lang="en-US" sz="3200" dirty="0" smtClean="0">
              <a:latin typeface="Times New Roman" panose="02020603050405020304" pitchFamily="18" charset="0"/>
              <a:cs typeface="Times New Roman" panose="02020603050405020304" pitchFamily="18" charset="0"/>
            </a:endParaRPr>
          </a:p>
          <a:p>
            <a:pPr marL="0" indent="0" algn="just">
              <a:buNone/>
            </a:pP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Phonetics </a:t>
            </a:r>
            <a:r>
              <a:rPr lang="en-US" sz="3200" dirty="0">
                <a:latin typeface="Times New Roman" panose="02020603050405020304" pitchFamily="18" charset="0"/>
                <a:cs typeface="Times New Roman" panose="02020603050405020304" pitchFamily="18" charset="0"/>
              </a:rPr>
              <a:t>is closely connected with general linguistics but has its own subject </a:t>
            </a:r>
            <a:r>
              <a:rPr lang="en-US" sz="3200" dirty="0" smtClean="0">
                <a:latin typeface="Times New Roman" panose="02020603050405020304" pitchFamily="18" charset="0"/>
                <a:cs typeface="Times New Roman" panose="02020603050405020304" pitchFamily="18" charset="0"/>
              </a:rPr>
              <a:t>matter</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951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a:t>
            </a:r>
            <a:r>
              <a:rPr lang="en-US" dirty="0"/>
              <a:t>speech chain</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86232288"/>
              </p:ext>
            </p:extLst>
          </p:nvPr>
        </p:nvGraphicFramePr>
        <p:xfrm>
          <a:off x="755576" y="1700808"/>
          <a:ext cx="7200798" cy="4032448"/>
        </p:xfrm>
        <a:graphic>
          <a:graphicData uri="http://schemas.openxmlformats.org/drawingml/2006/table">
            <a:tbl>
              <a:tblPr>
                <a:tableStyleId>{5C22544A-7EE6-4342-B048-85BDC9FD1C3A}</a:tableStyleId>
              </a:tblPr>
              <a:tblGrid>
                <a:gridCol w="1310607"/>
                <a:gridCol w="1497705"/>
                <a:gridCol w="1656184"/>
                <a:gridCol w="1584176"/>
                <a:gridCol w="1152126"/>
              </a:tblGrid>
              <a:tr h="2074830">
                <a:tc>
                  <a:txBody>
                    <a:bodyPr/>
                    <a:lstStyle/>
                    <a:p>
                      <a:pPr marL="226695"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Speaker's brain</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Speaker's vocal tract</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Transmission of </a:t>
                      </a:r>
                      <a:r>
                        <a:rPr lang="en-US" sz="1800" b="1" dirty="0" smtClean="0">
                          <a:effectLst/>
                          <a:latin typeface="Times New Roman" panose="02020603050405020304" pitchFamily="18" charset="0"/>
                          <a:cs typeface="Times New Roman" panose="02020603050405020304" pitchFamily="18" charset="0"/>
                        </a:rPr>
                        <a:t>sounds</a:t>
                      </a:r>
                    </a:p>
                    <a:p>
                      <a:pPr marL="226695" algn="ctr">
                        <a:lnSpc>
                          <a:spcPct val="150000"/>
                        </a:lnSpc>
                        <a:spcAft>
                          <a:spcPts val="0"/>
                        </a:spcAft>
                      </a:pPr>
                      <a:r>
                        <a:rPr lang="en-US" sz="1800" b="1" dirty="0" smtClean="0">
                          <a:effectLst/>
                          <a:latin typeface="Times New Roman" panose="02020603050405020304" pitchFamily="18" charset="0"/>
                          <a:ea typeface="Times New Roman"/>
                          <a:cs typeface="Times New Roman" panose="02020603050405020304" pitchFamily="18" charset="0"/>
                        </a:rPr>
                        <a:t>Through air</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Listener's ear</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Listener's brain</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78809">
                <a:tc>
                  <a:txBody>
                    <a:bodyPr/>
                    <a:lstStyle/>
                    <a:p>
                      <a:pPr algn="ctr">
                        <a:lnSpc>
                          <a:spcPct val="150000"/>
                        </a:lnSpc>
                        <a:spcAft>
                          <a:spcPts val="0"/>
                        </a:spcAft>
                      </a:pPr>
                      <a:r>
                        <a:rPr lang="ru-RU" sz="1800" b="1" dirty="0">
                          <a:effectLst/>
                          <a:latin typeface="Times New Roman" panose="02020603050405020304" pitchFamily="18" charset="0"/>
                          <a:cs typeface="Times New Roman" panose="02020603050405020304" pitchFamily="18" charset="0"/>
                        </a:rPr>
                        <a:t>1</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nSpc>
                          <a:spcPct val="150000"/>
                        </a:lnSpc>
                        <a:spcAft>
                          <a:spcPts val="0"/>
                        </a:spcAft>
                      </a:pPr>
                      <a:r>
                        <a:rPr lang="ru-RU" sz="1800" b="1">
                          <a:effectLst/>
                          <a:latin typeface="Times New Roman" panose="02020603050405020304" pitchFamily="18" charset="0"/>
                          <a:cs typeface="Times New Roman" panose="02020603050405020304" pitchFamily="18" charset="0"/>
                        </a:rPr>
                        <a:t>2</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nSpc>
                          <a:spcPct val="150000"/>
                        </a:lnSpc>
                        <a:spcAft>
                          <a:spcPts val="0"/>
                        </a:spcAft>
                      </a:pPr>
                      <a:r>
                        <a:rPr lang="ru-RU" sz="1800" b="1">
                          <a:effectLst/>
                          <a:latin typeface="Times New Roman" panose="02020603050405020304" pitchFamily="18" charset="0"/>
                          <a:cs typeface="Times New Roman" panose="02020603050405020304" pitchFamily="18" charset="0"/>
                        </a:rPr>
                        <a:t>3</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ru-RU" sz="1800" b="1">
                          <a:effectLst/>
                          <a:latin typeface="Times New Roman" panose="02020603050405020304" pitchFamily="18" charset="0"/>
                          <a:cs typeface="Times New Roman" panose="02020603050405020304" pitchFamily="18" charset="0"/>
                        </a:rPr>
                        <a:t>4</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ru-RU" sz="1800" b="1">
                          <a:effectLst/>
                          <a:latin typeface="Times New Roman" panose="02020603050405020304" pitchFamily="18" charset="0"/>
                          <a:cs typeface="Times New Roman" panose="02020603050405020304" pitchFamily="18" charset="0"/>
                        </a:rPr>
                        <a:t>5</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r h="978809">
                <a:tc>
                  <a:txBody>
                    <a:bodyPr/>
                    <a:lstStyle/>
                    <a:p>
                      <a:pPr marL="226695">
                        <a:lnSpc>
                          <a:spcPct val="150000"/>
                        </a:lnSpc>
                        <a:spcAft>
                          <a:spcPts val="0"/>
                        </a:spcAft>
                      </a:pPr>
                      <a:r>
                        <a:rPr lang="en-US" sz="1800" b="1">
                          <a:effectLst/>
                          <a:latin typeface="Times New Roman" panose="02020603050405020304" pitchFamily="18" charset="0"/>
                          <a:cs typeface="Times New Roman" panose="02020603050405020304" pitchFamily="18" charset="0"/>
                        </a:rPr>
                        <a:t>linguistic</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algn="ctr">
                        <a:lnSpc>
                          <a:spcPct val="150000"/>
                        </a:lnSpc>
                        <a:spcAft>
                          <a:spcPts val="0"/>
                        </a:spcAft>
                      </a:pPr>
                      <a:r>
                        <a:rPr lang="en-US" sz="1800" b="1">
                          <a:effectLst/>
                          <a:latin typeface="Times New Roman" panose="02020603050405020304" pitchFamily="18" charset="0"/>
                          <a:cs typeface="Times New Roman" panose="02020603050405020304" pitchFamily="18" charset="0"/>
                        </a:rPr>
                        <a:t>articulatory</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a:effectLst/>
                          <a:latin typeface="Times New Roman" panose="02020603050405020304" pitchFamily="18" charset="0"/>
                          <a:cs typeface="Times New Roman" panose="02020603050405020304" pitchFamily="18" charset="0"/>
                        </a:rPr>
                        <a:t>       acoustic</a:t>
                      </a:r>
                      <a:endParaRPr lang="ru-RU" sz="1800" b="1">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marL="226695" indent="450215" algn="ctr">
                        <a:lnSpc>
                          <a:spcPct val="150000"/>
                        </a:lnSpc>
                        <a:spcAft>
                          <a:spcPts val="0"/>
                        </a:spcAft>
                      </a:pPr>
                      <a:r>
                        <a:rPr lang="en-US" sz="1800" b="1" dirty="0" smtClean="0">
                          <a:effectLst/>
                          <a:latin typeface="Times New Roman" panose="02020603050405020304" pitchFamily="18" charset="0"/>
                          <a:ea typeface="Times New Roman"/>
                          <a:cs typeface="Times New Roman" panose="02020603050405020304" pitchFamily="18" charset="0"/>
                        </a:rPr>
                        <a:t>auditory</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c>
                  <a:txBody>
                    <a:bodyPr/>
                    <a:lstStyle/>
                    <a:p>
                      <a:pPr algn="ctr">
                        <a:lnSpc>
                          <a:spcPct val="150000"/>
                        </a:lnSpc>
                        <a:spcAft>
                          <a:spcPts val="0"/>
                        </a:spcAft>
                      </a:pPr>
                      <a:r>
                        <a:rPr lang="en-US" sz="1800" b="1" dirty="0">
                          <a:effectLst/>
                          <a:latin typeface="Times New Roman" panose="02020603050405020304" pitchFamily="18" charset="0"/>
                          <a:cs typeface="Times New Roman" panose="02020603050405020304" pitchFamily="18" charset="0"/>
                        </a:rPr>
                        <a:t> </a:t>
                      </a:r>
                      <a:r>
                        <a:rPr lang="en-US" sz="1800" b="1" dirty="0" smtClean="0">
                          <a:effectLst/>
                          <a:latin typeface="Times New Roman" panose="02020603050405020304" pitchFamily="18" charset="0"/>
                          <a:cs typeface="Times New Roman" panose="02020603050405020304" pitchFamily="18" charset="0"/>
                        </a:rPr>
                        <a:t>linguistic</a:t>
                      </a:r>
                      <a:endParaRPr lang="ru-RU" sz="1800" b="1" dirty="0">
                        <a:effectLst/>
                        <a:latin typeface="Times New Roman" panose="02020603050405020304" pitchFamily="18" charset="0"/>
                        <a:ea typeface="Times New Roman"/>
                        <a:cs typeface="Times New Roman" panose="02020603050405020304" pitchFamily="18" charset="0"/>
                      </a:endParaRPr>
                    </a:p>
                  </a:txBody>
                  <a:tcPr marL="25400" marR="25400" marT="0" marB="0" anchor="ctr"/>
                </a:tc>
              </a:tr>
            </a:tbl>
          </a:graphicData>
        </a:graphic>
      </p:graphicFrame>
    </p:spTree>
    <p:extLst>
      <p:ext uri="{BB962C8B-B14F-4D97-AF65-F5344CB8AC3E}">
        <p14:creationId xmlns:p14="http://schemas.microsoft.com/office/powerpoint/2010/main" val="2449080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fontScale="90000"/>
          </a:bodyPr>
          <a:lstStyle/>
          <a:p>
            <a:r>
              <a:rPr lang="en-US" dirty="0" smtClean="0"/>
              <a:t/>
            </a:r>
            <a:br>
              <a:rPr lang="en-US" dirty="0" smtClean="0"/>
            </a:br>
            <a:r>
              <a:rPr lang="en-US" dirty="0" smtClean="0"/>
              <a:t>The sound phenomena have different aspects:</a:t>
            </a:r>
            <a:r>
              <a:rPr lang="ru-RU" dirty="0" smtClean="0"/>
              <a:t/>
            </a:r>
            <a:br>
              <a:rPr lang="ru-RU" dirty="0" smtClean="0"/>
            </a:br>
            <a:endParaRPr lang="ru-RU" dirty="0"/>
          </a:p>
        </p:txBody>
      </p:sp>
      <p:sp>
        <p:nvSpPr>
          <p:cNvPr id="3" name="Объект 2"/>
          <p:cNvSpPr>
            <a:spLocks noGrp="1"/>
          </p:cNvSpPr>
          <p:nvPr>
            <p:ph idx="1"/>
          </p:nvPr>
        </p:nvSpPr>
        <p:spPr>
          <a:xfrm>
            <a:off x="457200" y="2132856"/>
            <a:ext cx="8229600" cy="3993307"/>
          </a:xfrm>
        </p:spPr>
        <p:txBody>
          <a:bodyPr/>
          <a:lstStyle/>
          <a:p>
            <a:r>
              <a:rPr lang="en-US" dirty="0" smtClean="0"/>
              <a:t>(</a:t>
            </a:r>
            <a:r>
              <a:rPr lang="en-US" dirty="0"/>
              <a:t>a)   the articulatory aspect;</a:t>
            </a:r>
            <a:endParaRPr lang="ru-RU" dirty="0"/>
          </a:p>
          <a:p>
            <a:r>
              <a:rPr lang="en-US" dirty="0"/>
              <a:t>(b)   the acoustic aspect;</a:t>
            </a:r>
            <a:endParaRPr lang="ru-RU" dirty="0"/>
          </a:p>
          <a:p>
            <a:r>
              <a:rPr lang="en-US" dirty="0"/>
              <a:t>(c)   the auditory (perceptive) aspect;</a:t>
            </a:r>
            <a:endParaRPr lang="ru-RU" dirty="0"/>
          </a:p>
          <a:p>
            <a:r>
              <a:rPr lang="en-US" dirty="0"/>
              <a:t>(d)   the functional (linguistic) aspect.</a:t>
            </a:r>
            <a:endParaRPr lang="ru-RU" dirty="0"/>
          </a:p>
          <a:p>
            <a:endParaRPr lang="ru-RU" dirty="0"/>
          </a:p>
        </p:txBody>
      </p:sp>
    </p:spTree>
    <p:extLst>
      <p:ext uri="{BB962C8B-B14F-4D97-AF65-F5344CB8AC3E}">
        <p14:creationId xmlns:p14="http://schemas.microsoft.com/office/powerpoint/2010/main" val="2927269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5"/>
            <a:ext cx="8208912" cy="5832648"/>
          </a:xfrm>
        </p:spPr>
        <p:txBody>
          <a:bodyPr>
            <a:normAutofit/>
          </a:bodyPr>
          <a:lstStyle/>
          <a:p>
            <a:r>
              <a:rPr lang="en-US" u="sng" dirty="0"/>
              <a:t>Articulation</a:t>
            </a:r>
            <a:r>
              <a:rPr lang="en-US" dirty="0"/>
              <a:t> comprises all the movements and positions of the speech organs necessary to pronounce a speech sound. According to their main sound-producing functions, the speech organs can be divided into the following four groups:</a:t>
            </a:r>
            <a:endParaRPr lang="ru-RU" dirty="0"/>
          </a:p>
          <a:p>
            <a:r>
              <a:rPr lang="en-US" dirty="0"/>
              <a:t>(1)   the power mechanism;</a:t>
            </a:r>
            <a:endParaRPr lang="ru-RU" dirty="0"/>
          </a:p>
          <a:p>
            <a:r>
              <a:rPr lang="en-US" dirty="0"/>
              <a:t>(2)   the vibration mechanism;</a:t>
            </a:r>
            <a:endParaRPr lang="ru-RU" dirty="0"/>
          </a:p>
          <a:p>
            <a:r>
              <a:rPr lang="en-US" dirty="0"/>
              <a:t>(3)   the resonator mechanism;</a:t>
            </a:r>
            <a:endParaRPr lang="ru-RU" dirty="0"/>
          </a:p>
          <a:p>
            <a:r>
              <a:rPr lang="en-US" dirty="0"/>
              <a:t>(4)   the obstruction mechanism.</a:t>
            </a:r>
            <a:endParaRPr lang="ru-RU" dirty="0"/>
          </a:p>
          <a:p>
            <a:pPr marL="0" indent="0">
              <a:buNone/>
            </a:pPr>
            <a:endParaRPr lang="en-US" b="1" dirty="0"/>
          </a:p>
        </p:txBody>
      </p:sp>
    </p:spTree>
    <p:extLst>
      <p:ext uri="{BB962C8B-B14F-4D97-AF65-F5344CB8AC3E}">
        <p14:creationId xmlns:p14="http://schemas.microsoft.com/office/powerpoint/2010/main" val="1973430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775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power mechanism includes: (1) the diaphragm, (2) the lungs, (3) the bronchi, (4) the windpipe, or trachea.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vibration mechanism consists of the larynx, or voice box, containing the vocal cords. The most important function of the vocal cords is their role in the production of voice.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pharynx, the mouth, and the nasal cavity function as the principal resonators thus constituting the resonator mechanism.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obstruction mechanism (the tongue, the lips, the teeth, and the palate) forms the different types of obstructions.</a:t>
            </a:r>
            <a:endParaRPr lang="ru-RU" dirty="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46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fontScale="85000" lnSpcReduction="10000"/>
          </a:bodyPr>
          <a:lstStyle/>
          <a:p>
            <a:pPr marL="0" indent="0" algn="just">
              <a:buNone/>
            </a:pPr>
            <a:r>
              <a:rPr lang="en-US" b="1" u="sng" dirty="0">
                <a:latin typeface="Times New Roman" panose="02020603050405020304" pitchFamily="18" charset="0"/>
                <a:cs typeface="Times New Roman" panose="02020603050405020304" pitchFamily="18" charset="0"/>
              </a:rPr>
              <a:t>The acoustic aspect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studies sound waves. The basic vibrations of the vocal cords over their whole length produce the fundamental tone of voice. The simultaneous vibrations of each part of the vocal cords produce partial tones (overtones and harmonics).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number of vibrations per second is called frequency. Frequency of basic vibrations of the vocal cords is the fundamental frequency. Fundamental frequency determines the pitch of the voice and forms an acoustic basis of speech melody. Intensity of speech sounds depends on the amplitude of vibration.</a:t>
            </a:r>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811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311</TotalTime>
  <Words>792</Words>
  <Application>Microsoft Office PowerPoint</Application>
  <PresentationFormat>Экран (4:3)</PresentationFormat>
  <Paragraphs>94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Introduction into Theory of Phonetics</vt:lpstr>
      <vt:lpstr> Outline </vt:lpstr>
      <vt:lpstr>THE SUBJECT- MATTER OF PHONETICS</vt:lpstr>
      <vt:lpstr>Презентация PowerPoint</vt:lpstr>
      <vt:lpstr>The speech chain</vt:lpstr>
      <vt:lpstr> The sound phenomena have different aspects: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Branches of phonetics</vt:lpstr>
      <vt:lpstr>Another subdivision of phonetics: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course on Theoretical Phonetics</dc:title>
  <dc:creator>Admin</dc:creator>
  <cp:lastModifiedBy>User</cp:lastModifiedBy>
  <cp:revision>21</cp:revision>
  <dcterms:created xsi:type="dcterms:W3CDTF">2016-03-28T03:59:28Z</dcterms:created>
  <dcterms:modified xsi:type="dcterms:W3CDTF">2023-01-24T15:36:37Z</dcterms:modified>
</cp:coreProperties>
</file>